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99" r:id="rId6"/>
    <p:sldId id="264" r:id="rId7"/>
    <p:sldId id="265" r:id="rId8"/>
    <p:sldId id="266" r:id="rId9"/>
    <p:sldId id="267" r:id="rId10"/>
    <p:sldId id="300" r:id="rId11"/>
    <p:sldId id="269" r:id="rId12"/>
    <p:sldId id="270" r:id="rId13"/>
    <p:sldId id="271" r:id="rId14"/>
    <p:sldId id="272" r:id="rId15"/>
    <p:sldId id="273" r:id="rId16"/>
    <p:sldId id="301" r:id="rId17"/>
    <p:sldId id="275" r:id="rId18"/>
    <p:sldId id="276" r:id="rId19"/>
    <p:sldId id="277" r:id="rId20"/>
    <p:sldId id="278" r:id="rId21"/>
    <p:sldId id="279" r:id="rId22"/>
    <p:sldId id="302" r:id="rId23"/>
    <p:sldId id="281" r:id="rId24"/>
    <p:sldId id="282" r:id="rId25"/>
    <p:sldId id="283" r:id="rId26"/>
    <p:sldId id="284" r:id="rId27"/>
    <p:sldId id="285" r:id="rId28"/>
    <p:sldId id="303" r:id="rId29"/>
    <p:sldId id="287" r:id="rId30"/>
    <p:sldId id="288" r:id="rId31"/>
    <p:sldId id="289" r:id="rId32"/>
    <p:sldId id="298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9" autoAdjust="0"/>
    <p:restoredTop sz="81697" autoAdjust="0"/>
  </p:normalViewPr>
  <p:slideViewPr>
    <p:cSldViewPr snapToGrid="0">
      <p:cViewPr varScale="1">
        <p:scale>
          <a:sx n="72" d="100"/>
          <a:sy n="72" d="100"/>
        </p:scale>
        <p:origin x="13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CFB4E-3B75-456C-85EC-247D1FF5924C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3698D-9B36-40F6-99D3-0728108345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992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Üdvözlünk minden kedves nézőt!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most következő előadás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kvantumösszefonódásról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és annak alkalmazásairól szól.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jelensége a kvantumkommunikáció, kvantumtitkosítás és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alapját képezi.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Ezen jelenség a 2100-as években olyan technológiák alapja lehet, amelyek a jelenlegi kommunikációs és számítástechnikai rendszerek szinte összes aspektusát </a:t>
            </a:r>
            <a:r>
              <a:rPr lang="hu-HU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átalakítják.</a:t>
            </a:r>
            <a:endParaRPr lang="hu-H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49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kvantuminternet és a távoli Kvantumszámítás.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Ezen technológiák célja a kvantummechanikai jelenségek, mint az összefonódás, alkalmazása a számítások globális hálózatában.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Legnagyobb előnye, hogy nagy számítási kapacitást oszt meg világszerte, ezzel új számítástechnikai lehetőségeket kiaknázva.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Alkalmazhatjuk ezt a gyógyszeripartól az űrkutatásig mindenhol, ahol a hagyományos számítógépek nem elegendőek.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767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hogyan kapcsoljuk hálózatba a kvantumszámítógépeket?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Ebben segíthetnek a kvantumfelhő szolgáltatások.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Általuk távolról is hozzáférhető lesz a kvantumszámítási teljesítmény, amely ipari feladatokhoz is ideális.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erőforrásokat megosztva kontinenseken keresztül, gyorsabb és hatékonyabb megoldásokhoz jutunk komplex számításokhoz, például mesterséges intelligenciában vagy szimulációkhoz.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9507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Ahhoz, hogy a kvantuminformatikai számításokat alkalmazni tudjunk szükség van optikai szálak és egyéb kvantumtechnológiák integrálására.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Ilyenek például a kvantumismétlők, érzékelők és kvantumkapuk is, amik az összefonódás és a kvantumállapotok stabilitását biztosítják.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Mindehhez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nagyszabású beruházásokra és fejlesztési időre van szükség.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1139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Azonban az imént említett költségeken túl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dekoherencia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fenyeget,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vagyis a kvantumállapotok érzékenysége külső hatásokra zavarokat és adatvesztést okozhat.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összefonódott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részecskék sérülékenyek a különösen nagy távolságok esetén.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Így fejlett technológia szükséges az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összefonódott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kvantumállapotok hosszú távú megőrzéséhez.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52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jövő távoli kvantumszámítás és globális kvantumadatfeldolgozás lehetőségét tartogatja nekünk.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forradalmasíthatja a gyógyszerkutatást, anyagtudományt, és az információs rendszereket.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Dekoherencia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és infrastrukturális stabilitás azonban továbbra is kihívás.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956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Ahhoz tehát, hogy létrejöjjön a kvantuminternet és az stabil is maradjon folyamatos fejlesztésre és finomításra van szükség.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az eredmény egy potenciálisan biztonságos és nagy sebességű globális hálózat lehet.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1144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most következő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egy olyan kvantummechanikai jelenség, amely lehetővé teszi az információ átadását távoli helyek között fizikai közvetítés nélkül.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az azonnali adatátvitel az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összefonódott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részecskepárok segítségével történik, és a jövőben alapvető változásokat hozhat a globális kommunikációban, új távlatokat nyitva a távközlés számára.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61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az információcsere rendkívüli gyorsaságot biztosít, hiszen a jelenlegi vezetékes vagy optikai rendszerek korlátait leküzdve teszi lehetővé a kommunikációt akár földrészek között is, mindezt egy pillanat alatt.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560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Mivel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során használt kvantumállapotok másolhatatlanok, az információk lehallgatása és manipulálása szinte lehetetlen.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Ezáltal egy teljesen új szintű adatbiztonság érhető el, amely fontos lehet például a katonai vagy üzleti titkos kommunikációban.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525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jelenleg csak kvantuminformációk átvitelére alkalmas, ami azt jelenti, hogy klasszikus adatokat, például digitális fájlokat nem képes továbbítani.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egyelőre jelentősen korlátozza az alkalmazhatóságát, és a jövő fejlesztésein múlik, hogy mikor tudja kiváltani a jelenlegi adatátviteli rendszereket.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441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Két részecske, például két foton, összefonódhat úgy, hogy bár egyikük állapotát mérjük, a másik részecske állapota azonnal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meghatározódik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függetlenül attól, hogy milyen távolságra van.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Itt a részecskék közötti kapcsolat nem a hagyományos értelemben vett térbeli távolságtól függ, vagyis az összefonódás nem lokális természetű.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úgy nevezett azonnali hatás elsőre ellentmondásosnak tűnhet a klasszikus fizika törvényeivel, de a kvantummechanika ezt teljes mértékben lehetővé teszi.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8742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érzékeny a külső zavarokra, amelyek a kvantumállapotok rendezettségének megszűnéséhez, vagyis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dekoherenciához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vezethetnek.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Ezen zavarok miatt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stabilitása jelenleg még kihívást jelent, és komoly technológiai fejlesztések szükségesek ahhoz, hogy nagy távolságokon is megbízhatóan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működjön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375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jelenlegi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korlátai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ellenére hatalmas lehetőségeket tartogat a globális kommunikáció számára.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technológia fejlesztésével ezek a korlátok fokozatosan leküzdhetők, így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jövőben széles körben elérhetővé válhat, és forradalmasíthatja a kommunikációt.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10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Beszéljünk egy kicsit az érzékelőkről.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kvantumszenzorok a kvantummechanika elvein alapulnak, különösen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kvantumösszefonódáson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ami lehetővé teszi a rendkívül pontos méréseket.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Ezek az érzékelők képesek apró változásokat is észlelni, amelyek a hagyományos szenzorok számára észlelhetetlenek.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2100-ra ezek az eszközök számos tudományos és ipari területen alapvető szereplővé válhatnak.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2351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kvantumszenzorok legnagyobb előnye az, hogy a legkisebb fizikai változásokat is képesek érzékelni.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Olyan jelenségek mérésére is alkalmasak, mint a gravitációs anomáliák vagy a hőmérsékleti ingadozások, amelyek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fontosak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tudományos kutatás és az ipari alkalmazások szempontjából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3726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Ezek az érzékelők széleskörűen alkalmazhatók.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egészségügyben diagnosztikai eszközként, a környezetvédelemben a szennyezés és éghajlati változások mérésére, a csillagászatban pedig olyan jelenségek megfigyelésére, mint a gravitációs hullámok.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Mindhárom területen rendkívül pontos és érzékeny adatokat biztosítanak.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1358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kvantumszenzorok működése nagyon érzékeny a külső zavarokra, például elektromágneses sugárzásra vagy hőmérsékletváltozásokra, amelyek könnyen megzavarhatják a kvantumállapotokat.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az érzékenység korlátozhatja megbízhatóságukat és alkalmazásukat instabil környezetben.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912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kvantumszenzorok működtetéséhez gyakran szükség van szigorúan szabályozott környezetre, például alacsony hőmérsékletre vagy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vákumra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Ezen a speciális környezetek fenntartása bonyolult és költséges, ami korlátozza a kvantumszenzorok széleskörű elterjedését.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9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kvantumszenzorok a jövőben nagy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előrelépéseket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hozhatnak, különösen a tudományos kutatásokban.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Bár jelenleg még technológiai korlátok akadályozzák a széleskörű alkalmazást, folyamatos fejlesztéssel ezek a kihívások leküzdhetők, így a kvantumszenzorok hamarosan alapvető eszközökké válhatnak a mérési technológiákban.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1067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Most pedig foglaljuk össze mit tanultunk az összefonódás alkalmazásairól.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407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kvantummechanika egyik legjelentősebb felfedezése, amely alapot nyújt a 2100-as évek technológiai áttöréseihez.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a jelenség lehetőséget kínál az azonnali információátvitelre távoli pontok között, ezzel megalapozva a jövő új technológiáit a kommunikáció, a számítástechnika és a megfigyelési rendszerek területén.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0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összefonódás előbb említett tulajdonságai lehetőséget adnak új technológiai vívmányok létrehozására.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azonnali hatás a titkos, lehallgatás-mentes adatátvitel megvalósításában játszik szerepet.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Ezt kvantumkommunikációnak hívjuk.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kvantumszámításban az</a:t>
            </a:r>
            <a:r>
              <a:rPr lang="hu-HU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összefonódás segíthet párhuzamos számításokban, ami rendkívüli számítási sebességet eredményezhet.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kvantumállapotok „áthelyezhetőek” egyik helyről a másikra, anélkül, hogy fizikai átvitelre volna szükség.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kvantumteleportáció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7365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kvantumösszefonódásra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épülő technológiák, például a kvantumtitkosítás és a kvantuminternet, új lehetőségeket teremtenek a lehallgatás-biztos kommunikációra és a rendkívül pontos mérésekre.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Ugyanakkor a technológia számos kihívással is szembesül, például a stabil kvantumállapotok fenntartásával és az infrastruktúra költségeivel.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következő évtizedek fejlesztései várhatóan ezeket az akadályokat célozzák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7948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elkövetkező időben jelentős áttörésekre számíthatunk a kvantumtechnológiák területén, amelyek segítenek leküzdeni a jelenlegi korlátokat.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Ezek az </a:t>
            </a: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előrelépések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lehetővé teszik majd a </a:t>
            </a: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széles körű alkalmazását a mindennapi technológiákban, megnyitva az utat a valóban globális, biztonságos kommunikáció és a tudományos kutatás új lehetőségei előtt.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296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alább látható források alapján dolgoztunk.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2104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858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Mint említettük a </a:t>
            </a: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alapelvei ellentmondanak a klasszikus fizikának, például Einstein relativitáselméletének is.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Viszont a kvantumfizika törvényeire építkezve a  jövőben egy kvantumalapú társadalom elképzelése válhat valósággá.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összefonódás átalakíthatja az adatkezelés, a biztonság és a kommunikáció eddig ismert rendszerét, és egy olyan világot teremt, amely gyorsabb és biztonságosabb.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245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egyik legígéretesebb alkalmazási területe a kvantumkommunikáció és -titkosítás.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 összefonódás révén olyan kommunikációs rendszerek hozhatók létre, amelyek gyakorlatilag lehetetlenné teszik a lehallgatást, mivel minden külső beavatkozási kísérlet azonnal érzékelhető.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794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kvantumtitkosítás egyik módja a kvantumkulcs-elosztás.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titkosítási kulcsokat nem lehet manipulálni vagy megfigyelni anélkül, hogy a kommunikáció résztvevői ezt ne észlelnék, így garantálja az adatbiztonságot.</a:t>
            </a:r>
            <a:b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Mivel az </a:t>
            </a:r>
            <a:r>
              <a:rPr lang="hu-HU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összefonódott</a:t>
            </a:r>
            <a:r>
              <a:rPr lang="hu-HU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részecskék mérését akármilyen távolságból lehet észlelni, ez a technológia globális adatbiztonságot nyújthat.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614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kvantumkommunikációs rendszerek jelenleg csak korlátozott távolságon belül működnek megbízhatóan, mivel az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összefonódott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állapotok különösen érzékenyek a környezeti hatásokra.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hosszú távú stabilitás fenntartása továbbra is nagy kihívást jelent.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539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globális mértékű hálózatok kiépítése jelentős pénzügyi és technológiai befektetéseket igényel, mivel speciális eszközök, mint például ultraérzékeny detektorok és kvantumkapuk szükségesek létrehozásához.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Ezek a rendszerek bár magas költségekkel járnak, hosszú távon garantálhatják a biztonságos adatátvitelt.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648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22.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szászadra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</a:t>
            </a:r>
            <a:r>
              <a:rPr lang="hu-HU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kvantumösszefonódáson</a:t>
            </a: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alapuló rendszerek várhatóan globális szintű adatbiztonságot nyújtanak.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Ekkor már egy olyan világban fogunk élni, ahol a kvantumkommunikáció által minden lehallgatás azonnal érzékelhető így az adatátvitel teljesen biztonságos.</a:t>
            </a:r>
            <a:b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hu-H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Azonban a kvantumalapú társadalomhoz vezető úton még számos technikai és infrastrukturális kihívást kell leküzdeni.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3698D-9B36-40F6-99D3-07281083456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78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62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2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00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432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331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33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34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363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595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EFA684D-B0C6-4E93-A83B-F9957839BB91}" type="datetimeFigureOut">
              <a:rPr lang="hu-HU" smtClean="0"/>
              <a:t>2024. 11. 17.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40ED168-CC51-4AF1-8B7F-BCBD0677A28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834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képernyőkép, Fényvisszaverődés, tér, lámpa látható&#10;&#10;Automatikusan generált leírás">
            <a:extLst>
              <a:ext uri="{FF2B5EF4-FFF2-40B4-BE49-F238E27FC236}">
                <a16:creationId xmlns:a16="http://schemas.microsoft.com/office/drawing/2014/main" id="{86924FD2-1485-EE1A-477B-D0A656534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343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FB31094-322D-EEF9-B831-91B9F296D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403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hu-HU" sz="2700" b="1" kern="10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Kvantumösszefonódás és alkalmazásai 2100-ban</a:t>
            </a:r>
            <a:endParaRPr lang="hu-HU" sz="2700">
              <a:solidFill>
                <a:schemeClr val="tx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4BA7DB0-0290-8CB2-5DF9-4AAFCB836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403841"/>
            <a:ext cx="6801612" cy="814079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Készítették: Fejérvári Dóra, Pribék Barnabás,</a:t>
            </a:r>
            <a:br>
              <a:rPr lang="hu-HU" b="1" dirty="0">
                <a:solidFill>
                  <a:schemeClr val="bg1"/>
                </a:solidFill>
              </a:rPr>
            </a:br>
            <a:r>
              <a:rPr lang="hu-HU" b="1" dirty="0">
                <a:solidFill>
                  <a:schemeClr val="bg1"/>
                </a:solidFill>
              </a:rPr>
              <a:t>Kussa Richárd és Farkas Zalán</a:t>
            </a: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3C63349F-F490-0C2E-3663-1AF0B5BFE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55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3"/>
    </mc:Choice>
    <mc:Fallback>
      <p:transition spd="slow" advTm="2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ör, kék, Acélkék, Majorelle kék látható&#10;&#10;Automatikusan generált leírás">
            <a:extLst>
              <a:ext uri="{FF2B5EF4-FFF2-40B4-BE49-F238E27FC236}">
                <a16:creationId xmlns:a16="http://schemas.microsoft.com/office/drawing/2014/main" id="{6DF63F5F-C059-4702-29D1-D0342B186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5D8558-C2AA-20C2-C032-84965FE7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2. Kvantuminternet és távoli kvantumszámítás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2C6610-6341-9AB1-32C1-D727BF4C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E3D58231-E947-C523-3424-FF47D31D4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439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2"/>
    </mc:Choice>
    <mc:Fallback>
      <p:transition spd="slow" advTm="3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26E5E1-2D54-A89A-051C-21EC0DB5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Kvantumszámítási erőforrások megosztása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8C981195-16B2-4FFD-3354-C92834656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Kvantumfelhő-szolgáltatások</a:t>
            </a:r>
          </a:p>
          <a:p>
            <a:r>
              <a:rPr lang="hu-HU"/>
              <a:t>Globális hozzáférés</a:t>
            </a:r>
            <a:endParaRPr lang="hu-HU" dirty="0"/>
          </a:p>
          <a:p>
            <a:r>
              <a:rPr lang="hu-HU" dirty="0"/>
              <a:t>Fejlett kvantumadatfeldolgozás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F0FA0DA1-46D4-18E0-A93C-6E4AE9CE0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910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0"/>
    </mc:Choice>
    <mc:Fallback>
      <p:transition spd="slow" advTm="2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D0C0F7-1935-A03D-E91D-0F19D85B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Kvantuminformatika Infrastruktúrája és Technológiai Kihívásai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AB11A536-786D-D6B8-E126-54B7EC76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Infrastrukturális szükségletek</a:t>
            </a:r>
          </a:p>
          <a:p>
            <a:r>
              <a:rPr lang="hu-HU" dirty="0"/>
              <a:t>Kvantumismétlők, érzékelők, kvantumkapuk</a:t>
            </a:r>
          </a:p>
          <a:p>
            <a:r>
              <a:rPr lang="hu-HU" dirty="0"/>
              <a:t>Magas költségek és időigényes fejlesztés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DC0CA768-8CC7-6909-ADFC-42D1E14D6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349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79"/>
    </mc:Choice>
    <mc:Fallback>
      <p:transition spd="slow" advTm="25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F9A1BD-CF77-5A73-6123-D534EF13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Dekoherencia</a:t>
            </a:r>
            <a:r>
              <a:rPr lang="hu-HU" dirty="0"/>
              <a:t> és stabilitás fenntartása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E5502EE7-A7D4-20D5-40FC-89D169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Dekoherencia</a:t>
            </a:r>
            <a:r>
              <a:rPr lang="hu-HU" dirty="0"/>
              <a:t> problémája</a:t>
            </a:r>
          </a:p>
          <a:p>
            <a:r>
              <a:rPr lang="hu-HU" dirty="0"/>
              <a:t>Távoli adatátvitel kihívásai</a:t>
            </a:r>
          </a:p>
          <a:p>
            <a:r>
              <a:rPr lang="hu-HU" dirty="0"/>
              <a:t>Kvantumhálózat stabilitásának biztosítása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39A59784-5C8B-6059-418F-B440D0848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088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6"/>
    </mc:Choice>
    <mc:Fallback>
      <p:transition spd="slow" advTm="22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3811BD-1666-929B-0852-4A1A3EB3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Összegzés: a kvantuminternet jövője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007B2FF-6017-A0AF-1015-02694CDC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Potenciál a globális számítási erőforrások megosztásában</a:t>
            </a:r>
          </a:p>
          <a:p>
            <a:r>
              <a:rPr lang="hu-HU" dirty="0"/>
              <a:t>Új lehetőségek tudományos kutatásban és iparban</a:t>
            </a:r>
          </a:p>
          <a:p>
            <a:r>
              <a:rPr lang="hu-HU" dirty="0"/>
              <a:t>Technológiai fejlődés szükségessége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0711907-B2F0-0ED6-D5B5-B1FBD7EF2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1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5"/>
    </mc:Choice>
    <mc:Fallback>
      <p:transition spd="slow" advTm="19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A77AA-F5BA-9DBB-8733-8007DCE6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Jövőbeni kilátások és kihívások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05805970-9363-3FE1-26A5-DE11BEA1F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Folyamatos fejlesztés és finomítás</a:t>
            </a:r>
          </a:p>
          <a:p>
            <a:r>
              <a:rPr lang="hu-HU" dirty="0"/>
              <a:t>Potenciálisan </a:t>
            </a:r>
            <a:r>
              <a:rPr lang="hu-HU" dirty="0" err="1"/>
              <a:t>biztpnságos</a:t>
            </a:r>
            <a:r>
              <a:rPr lang="hu-HU" dirty="0"/>
              <a:t> és nagy sebességű globális hálózat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AD71870A-F2AE-B6FE-C80D-19F1AF83F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737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1"/>
    </mc:Choice>
    <mc:Fallback>
      <p:transition spd="slow" advTm="1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0EC413-A751-8A25-CE1E-2E66B351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435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3. Kvantumteleportációs technológiák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543356E-8878-FA8C-BEAE-57D5CB5BC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5378" y="4352544"/>
            <a:ext cx="379877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3DEE68-6B15-49E1-8C6F-EE553B05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30" y="640080"/>
            <a:ext cx="5455920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3F07C8-CCA3-4D2E-A900-8396148C1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8" y="802767"/>
            <a:ext cx="512978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üdítőital látható&#10;&#10;Automatikusan generált leírás">
            <a:extLst>
              <a:ext uri="{FF2B5EF4-FFF2-40B4-BE49-F238E27FC236}">
                <a16:creationId xmlns:a16="http://schemas.microsoft.com/office/drawing/2014/main" id="{3FC187AE-EFE2-8182-8546-9FCA441ED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" r="1" b="1"/>
          <a:stretch/>
        </p:blipFill>
        <p:spPr>
          <a:xfrm>
            <a:off x="1126238" y="1122807"/>
            <a:ext cx="4489704" cy="4297680"/>
          </a:xfrm>
          <a:prstGeom prst="rect">
            <a:avLst/>
          </a:prstGeom>
        </p:spPr>
      </p:pic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6FA9FAE6-3238-2BC7-6294-6649F1DFB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43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1"/>
    </mc:Choice>
    <mc:Fallback>
      <p:transition spd="slow" advTm="2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449DE0-D2C9-8488-DCA3-0ACECC64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Előny: Azonnali adatátvitel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3F2086-E23A-F81A-8BF7-C9531329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Fizikai közvetítő nélkül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Azonnali információcsere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Gyorsabb kommunikáció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4A06DC73-A21A-F1F7-4767-DA99D936A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57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4"/>
    </mc:Choice>
    <mc:Fallback>
      <p:transition spd="slow" advTm="14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6C6BB-1AE8-4F5F-BD50-EE2C8446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Előny: biztonság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A33905-8B4F-78BD-C26E-566BDAEB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Másolhatatlan kvantumállapotok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Lehallgatás lehetetlensége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Új biztonsági szint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E5DAF25B-F7C9-75F2-8C62-E49D4BBA4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671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0"/>
    </mc:Choice>
    <mc:Fallback>
      <p:transition spd="slow" advTm="1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DC11EB-74C3-6578-3D88-9BCC6BD6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Hátrány: Kvantuminformációk korai fázisa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030FAA-9158-7DBD-ACA2-2DF04F38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Csak kvantuminformáció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Nem alkalmazható klasszikus adatokra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Korlátozott használhatóság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A0A95F03-2477-0FB6-01E4-20C8D6EF5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256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0"/>
    </mc:Choice>
    <mc:Fallback>
      <p:transition spd="slow" advTm="1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E0DB051-2478-8BDA-A7ED-91B7BCE5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hu-HU" sz="1500">
                <a:solidFill>
                  <a:schemeClr val="bg1"/>
                </a:solidFill>
              </a:rPr>
              <a:t>Kvantumösszefonódás</a:t>
            </a:r>
          </a:p>
        </p:txBody>
      </p:sp>
      <p:pic>
        <p:nvPicPr>
          <p:cNvPr id="9" name="Kép 8" descr="A képen szöveg, rajzfilm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AAD368CB-A675-81B4-3C90-20695F16D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738870"/>
            <a:ext cx="6250769" cy="5219392"/>
          </a:xfrm>
          <a:prstGeom prst="rect">
            <a:avLst/>
          </a:prstGeom>
        </p:spPr>
      </p:pic>
      <p:sp>
        <p:nvSpPr>
          <p:cNvPr id="5" name="Tartalom helye 4">
            <a:extLst>
              <a:ext uri="{FF2B5EF4-FFF2-40B4-BE49-F238E27FC236}">
                <a16:creationId xmlns:a16="http://schemas.microsoft.com/office/drawing/2014/main" id="{3C080D43-8DDD-719D-CD4B-D26A0EF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chemeClr val="bg1"/>
                </a:solidFill>
              </a:rPr>
              <a:t>Állapotok összekapcsolása</a:t>
            </a:r>
          </a:p>
          <a:p>
            <a:r>
              <a:rPr lang="hu-HU" b="1">
                <a:solidFill>
                  <a:schemeClr val="bg1"/>
                </a:solidFill>
              </a:rPr>
              <a:t>Nem lokális hatás</a:t>
            </a:r>
          </a:p>
          <a:p>
            <a:r>
              <a:rPr lang="hu-HU" b="1">
                <a:solidFill>
                  <a:schemeClr val="bg1"/>
                </a:solidFill>
              </a:rPr>
              <a:t>Azonnali hatás</a:t>
            </a: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E750426C-42D1-D11E-5B01-515C53631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224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15"/>
    </mc:Choice>
    <mc:Fallback>
      <p:transition spd="slow" advTm="3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60C7BC-83AE-C71A-ADC2-52BFC8DA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Hátrány: </a:t>
            </a:r>
            <a:r>
              <a:rPr lang="hu-HU" dirty="0" err="1"/>
              <a:t>Kvantumdekoherencia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005292-69C5-BC14-C7B2-2298BC1D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Érzékeny külső zavarokra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Stabilitási problémák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err="1"/>
              <a:t>Dekoherencia</a:t>
            </a:r>
            <a:endParaRPr lang="hu-HU" dirty="0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26E52FE-687B-66F9-28A1-FE20D6D48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48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0"/>
    </mc:Choice>
    <mc:Fallback>
      <p:transition spd="slow" advTm="2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59EFEF-1477-A9FB-8F00-C2B01250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7D9CE6-ECA0-0D86-149B-F658A884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Globális elérhetőség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Kommunikáció forradalma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Folyamatos fejlesztés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611DC3C8-E9E1-D25E-56E0-08401C073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710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4"/>
    </mc:Choice>
    <mc:Fallback>
      <p:transition spd="slow" advTm="2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tűzijáték, lámpa látható&#10;&#10;Automatikusan generált leírás">
            <a:extLst>
              <a:ext uri="{FF2B5EF4-FFF2-40B4-BE49-F238E27FC236}">
                <a16:creationId xmlns:a16="http://schemas.microsoft.com/office/drawing/2014/main" id="{4EABE8E4-BE0A-C027-044A-588E10E90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F84C454-24A3-4DA2-021D-02A16450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4. Kvantumszenzorok és megfigyelési rendszerek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3CCAA2-B959-B4BC-7300-B34B6A198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7A38217-AFA7-C572-9A51-AB3DEBC2E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260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8"/>
    </mc:Choice>
    <mc:Fallback>
      <p:transition spd="slow" advTm="25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8E4F24-B8B6-7CF2-F8E9-BE088370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Előny: kivételes érzékenység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DC46C3-6FF3-9132-E71E-9F54F237C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Apró változások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Pontos mérés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Fizikai jelenségek érzékelése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CFF60A-9E76-0A7A-398F-7FD39ADF8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110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0"/>
    </mc:Choice>
    <mc:Fallback>
      <p:transition spd="slow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71C64A-D765-D3E7-1A36-BAFC29B2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területek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388A97-A6F8-5768-6254-F72F51A68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Egészségügy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Környezetvédelem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Csillagászat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7CA3371B-FAA6-B63D-26C8-890196E00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147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0"/>
    </mc:Choice>
    <mc:Fallback>
      <p:transition spd="slow" advTm="2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EEC36C-57B1-00C9-773A-134CA98F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Hátrány: külső zavarok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BA252-2E4C-B650-146C-8026F35B1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Érzékenység a zavarokra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Instabil kvantumállapot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Külső interferencia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A8CA66DD-D327-25E5-128E-4039E9A9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249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3"/>
    </mc:Choice>
    <mc:Fallback>
      <p:transition spd="slow" advTm="17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295CDA-487C-817E-BE83-92F8709A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Hátrány: speciális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5B5E591-445F-F101-8539-194F2776B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Alacsony hőmérséklet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err="1"/>
              <a:t>Vákum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Magas működési költségek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FF0BED99-C1CC-0FDC-1932-6EC20C76D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507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3"/>
    </mc:Choice>
    <mc:Fallback>
      <p:transition spd="slow" advTm="1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A01C2A-E3AA-D1F2-423B-D2562B04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Összegzés: jövőbeli lehetőségek, kihívások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6C3616-D62A-6D3F-D75B-485FC3C9D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Kutatási potenciál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Technológiai fejlődés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Széleskörű alkalmazhatóság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345F57F-9066-C3FD-2FD8-AEDC976FC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704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4"/>
    </mc:Choice>
    <mc:Fallback>
      <p:transition spd="slow" advTm="21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Univerzum, tér, Fraktálművészet, képernyőkép látható&#10;&#10;Automatikusan generált leírás">
            <a:extLst>
              <a:ext uri="{FF2B5EF4-FFF2-40B4-BE49-F238E27FC236}">
                <a16:creationId xmlns:a16="http://schemas.microsoft.com/office/drawing/2014/main" id="{0DBEEBDF-2B5E-19B4-EE37-9B3EA9D8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B23E607-73AF-6AA0-5914-5659BD64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Összefoglalás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526E4E0-CC68-75C0-2443-9B1797541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352544"/>
            <a:ext cx="6801612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EA44A943-1002-77C3-6652-B24F6E49D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914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2"/>
    </mc:Choice>
    <mc:Fallback>
      <p:transition spd="slow" advTm="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48CFE6-7CE8-DC9A-F990-AD38AA2F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Kvantumösszefonódás</a:t>
            </a:r>
            <a:r>
              <a:rPr lang="hu-HU" dirty="0"/>
              <a:t> jelentősége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631362-A400-31BB-DDB8-673B36F5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Jövő technológiai alapja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Forradalmasítja a kommunikációt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Új lehetőségek</a:t>
            </a:r>
            <a:endParaRPr lang="hu-HU" b="1" dirty="0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F7714A7D-6A33-4000-DF6B-BA11A77DC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037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3"/>
    </mc:Choice>
    <mc:Fallback>
      <p:transition spd="slow" advTm="2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7BA1CE-3414-DA7B-F595-E85876C21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hasznos?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30AE3C-D01D-FCE9-B811-7DF45FD34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Kvantumkommunikáció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Kvantumszámítás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err="1"/>
              <a:t>Kvantumteleportáció</a:t>
            </a:r>
            <a:endParaRPr lang="hu-HU" dirty="0"/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F71E10E-2F92-D78F-2CBF-BA8DC68B1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6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6"/>
    </mc:Choice>
    <mc:Fallback>
      <p:transition spd="slow" advTm="35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B0FE7D-7374-5D4E-375B-C8D6F086C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 alkalmazások és kihívások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23D7EA-D6C7-92E9-69D1-5567153A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Kvantumtitkosítás és -hálózatok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Extrém pontosságú mérések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Technológiai és gazdasági kihívások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7E03F1AF-053F-8EA0-DE4C-DC3538D46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803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4"/>
    </mc:Choice>
    <mc:Fallback>
      <p:transition spd="slow" advTm="2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C38ECD-31B1-BFAE-6F37-27B896E7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Jövőbeli kilátások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D76E34-DF7A-3613-5B11-D2BD30DDF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Áttörések várhatók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Széleskörű alkalmazhatóság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Infrastruktúra és stabilitás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3A4393E-66D9-949B-B5B7-943B1C1C1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2106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5"/>
    </mc:Choice>
    <mc:Fallback>
      <p:transition spd="slow" advTm="2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70CDD2-5292-9812-897E-7016A61A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Szakirodalmi 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F97845-F5CC-116D-1C34-EBAC387A2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99916"/>
          </a:xfrm>
        </p:spPr>
        <p:txBody>
          <a:bodyPr>
            <a:normAutofit/>
          </a:bodyPr>
          <a:lstStyle/>
          <a:p>
            <a:r>
              <a:rPr lang="en-US" dirty="0"/>
              <a:t>Sándor Imre, Ferenc </a:t>
            </a:r>
            <a:r>
              <a:rPr lang="en-US" dirty="0" err="1"/>
              <a:t>Balázs</a:t>
            </a:r>
            <a:r>
              <a:rPr lang="en-US" dirty="0"/>
              <a:t> – Quantum Computing and Communications, An Engineering Approach</a:t>
            </a:r>
            <a:endParaRPr lang="hu-HU" dirty="0"/>
          </a:p>
          <a:p>
            <a:r>
              <a:rPr lang="hu-HU" dirty="0" err="1"/>
              <a:t>Aspect</a:t>
            </a:r>
            <a:r>
              <a:rPr lang="hu-HU" dirty="0"/>
              <a:t>, A., &amp; </a:t>
            </a:r>
            <a:r>
              <a:rPr lang="hu-HU" dirty="0" err="1"/>
              <a:t>Grangier</a:t>
            </a:r>
            <a:r>
              <a:rPr lang="hu-HU" dirty="0"/>
              <a:t>, P. - </a:t>
            </a:r>
            <a:r>
              <a:rPr lang="hu-HU" dirty="0" err="1"/>
              <a:t>Experimental</a:t>
            </a:r>
            <a:r>
              <a:rPr lang="hu-HU" dirty="0"/>
              <a:t> </a:t>
            </a:r>
            <a:r>
              <a:rPr lang="hu-HU" dirty="0" err="1"/>
              <a:t>Realization</a:t>
            </a:r>
            <a:r>
              <a:rPr lang="hu-HU" dirty="0"/>
              <a:t> of Einstein-</a:t>
            </a:r>
            <a:r>
              <a:rPr lang="hu-HU" dirty="0" err="1"/>
              <a:t>Podolsky</a:t>
            </a:r>
            <a:r>
              <a:rPr lang="hu-HU" dirty="0"/>
              <a:t>-</a:t>
            </a:r>
            <a:r>
              <a:rPr lang="hu-HU" dirty="0" err="1"/>
              <a:t>Rosen-Bohm</a:t>
            </a:r>
            <a:r>
              <a:rPr lang="hu-HU" dirty="0"/>
              <a:t> </a:t>
            </a:r>
            <a:r>
              <a:rPr lang="hu-HU" dirty="0" err="1"/>
              <a:t>Gedankenexperiment</a:t>
            </a:r>
            <a:r>
              <a:rPr lang="hu-HU" dirty="0"/>
              <a:t> (1982)</a:t>
            </a:r>
          </a:p>
          <a:p>
            <a:r>
              <a:rPr lang="hu-HU" dirty="0"/>
              <a:t>Bell, J. S. -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Einstein </a:t>
            </a:r>
            <a:r>
              <a:rPr lang="hu-HU" dirty="0" err="1"/>
              <a:t>Podolsky</a:t>
            </a:r>
            <a:r>
              <a:rPr lang="hu-HU" dirty="0"/>
              <a:t> </a:t>
            </a:r>
            <a:r>
              <a:rPr lang="hu-HU" dirty="0" err="1"/>
              <a:t>Rosen</a:t>
            </a:r>
            <a:r>
              <a:rPr lang="hu-HU" dirty="0"/>
              <a:t> Paradox (1964)</a:t>
            </a:r>
          </a:p>
          <a:p>
            <a:r>
              <a:rPr lang="en-US" dirty="0"/>
              <a:t>Bennett, C. H., &amp; Wiesner, S. J. - Communication via One- and Two-Particle Operators on Einstein-</a:t>
            </a:r>
            <a:r>
              <a:rPr lang="en-US" dirty="0" err="1"/>
              <a:t>Podolsky</a:t>
            </a:r>
            <a:r>
              <a:rPr lang="en-US" dirty="0"/>
              <a:t>-Rosen States (1992)</a:t>
            </a:r>
            <a:endParaRPr lang="hu-HU" dirty="0"/>
          </a:p>
          <a:p>
            <a:r>
              <a:rPr lang="hu-HU" dirty="0"/>
              <a:t>Nielsen, M. A., &amp; </a:t>
            </a:r>
            <a:r>
              <a:rPr lang="hu-HU" dirty="0" err="1"/>
              <a:t>Chuang</a:t>
            </a:r>
            <a:r>
              <a:rPr lang="hu-HU" dirty="0"/>
              <a:t>, I. L. - </a:t>
            </a:r>
            <a:r>
              <a:rPr lang="hu-HU" dirty="0" err="1"/>
              <a:t>Quantum</a:t>
            </a:r>
            <a:r>
              <a:rPr lang="hu-HU" dirty="0"/>
              <a:t> </a:t>
            </a:r>
            <a:r>
              <a:rPr lang="hu-HU" dirty="0" err="1"/>
              <a:t>Computation</a:t>
            </a:r>
            <a:r>
              <a:rPr lang="hu-HU" dirty="0"/>
              <a:t> and </a:t>
            </a:r>
            <a:r>
              <a:rPr lang="hu-HU" dirty="0" err="1"/>
              <a:t>Quantum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 (2000)</a:t>
            </a:r>
          </a:p>
          <a:p>
            <a:r>
              <a:rPr lang="hu-HU" dirty="0" err="1"/>
              <a:t>Ekert</a:t>
            </a:r>
            <a:r>
              <a:rPr lang="hu-HU" dirty="0"/>
              <a:t>, A. K. - </a:t>
            </a:r>
            <a:r>
              <a:rPr lang="hu-HU" dirty="0" err="1"/>
              <a:t>Quantum</a:t>
            </a:r>
            <a:r>
              <a:rPr lang="hu-HU" dirty="0"/>
              <a:t> </a:t>
            </a:r>
            <a:r>
              <a:rPr lang="hu-HU" dirty="0" err="1"/>
              <a:t>cryptography</a:t>
            </a:r>
            <a:r>
              <a:rPr lang="hu-HU" dirty="0"/>
              <a:t>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Bell’s</a:t>
            </a:r>
            <a:r>
              <a:rPr lang="hu-HU" dirty="0"/>
              <a:t> </a:t>
            </a:r>
            <a:r>
              <a:rPr lang="hu-HU" dirty="0" err="1"/>
              <a:t>theorem</a:t>
            </a:r>
            <a:r>
              <a:rPr lang="hu-HU" dirty="0"/>
              <a:t> (1991)</a:t>
            </a: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9F1598CC-9967-EB68-80E6-63F6BBD03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841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"/>
    </mc:Choice>
    <mc:Fallback>
      <p:transition spd="slow" advTm="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0007D6-29E1-EE25-6255-49324188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Köszönjük a figyelmet!</a:t>
            </a:r>
          </a:p>
        </p:txBody>
      </p:sp>
      <p:pic>
        <p:nvPicPr>
          <p:cNvPr id="3" name="Hang 2">
            <a:hlinkClick r:id="" action="ppaction://media"/>
            <a:extLst>
              <a:ext uri="{FF2B5EF4-FFF2-40B4-BE49-F238E27FC236}">
                <a16:creationId xmlns:a16="http://schemas.microsoft.com/office/drawing/2014/main" id="{0B28C9F4-D551-AAB0-7C12-80167C53C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145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"/>
    </mc:Choice>
    <mc:Fallback>
      <p:transition spd="slow" advTm="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C3DE68-37E2-1CC9-E3AC-C0C89A46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Kihívások és jövőkép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FBD8B3-BE52-BA90-31BB-A2B2EF5C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Klasszikus </a:t>
            </a:r>
            <a:r>
              <a:rPr lang="hu-HU" dirty="0" err="1"/>
              <a:t>vs</a:t>
            </a:r>
            <a:r>
              <a:rPr lang="hu-HU" dirty="0"/>
              <a:t>. Kvantumfizika</a:t>
            </a:r>
          </a:p>
          <a:p>
            <a:r>
              <a:rPr lang="hu-HU" dirty="0"/>
              <a:t>Kvantumalapú társadalom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Sebesség + biztonság</a:t>
            </a:r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57BF1321-C5A3-4CCA-4769-741AE40A5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469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01"/>
    </mc:Choice>
    <mc:Fallback>
      <p:transition spd="slow" advTm="29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tér, Acélkék, Színesség, lámpa látható&#10;&#10;Automatikusan generált leírás">
            <a:extLst>
              <a:ext uri="{FF2B5EF4-FFF2-40B4-BE49-F238E27FC236}">
                <a16:creationId xmlns:a16="http://schemas.microsoft.com/office/drawing/2014/main" id="{152E0A0F-39FB-23BD-573C-F4A02FD0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7" b="9740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00CE46E-7CB3-6AAD-21BD-626DFB2A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19936"/>
            <a:ext cx="8991600" cy="164575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/>
              <a:t>1. Kvantumösszefonódás és biztonságos kvantumkommunikáció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EA02C6-D552-FB4B-B35D-AD11326B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371138"/>
            <a:ext cx="6801612" cy="76015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B06E2399-E16B-F552-431D-B2B7320AB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860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7"/>
    </mc:Choice>
    <mc:Fallback>
      <p:transition spd="slow" advTm="2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C9055B-5A44-3CB8-979E-5172D911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kvantumtitkosítás előnyei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791503-7738-ED0A-78DD-D68DC6027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Kvantumkulcs-elosztás (QKD)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Lehallgatás-biztos adatátvitel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Globális adatbiztonság</a:t>
            </a:r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B9765561-9D34-53FD-A085-3DF8B1DA4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454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9"/>
    </mc:Choice>
    <mc:Fallback>
      <p:transition spd="slow" advTm="2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C391EB-8E8B-5261-7D8E-6E4692D4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Technológiai kihívások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A517DE-7928-4A81-B554-FFD9FA26E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Távolsági korlátok</a:t>
            </a:r>
          </a:p>
          <a:p>
            <a:r>
              <a:rPr lang="hu-HU" dirty="0"/>
              <a:t>Zavaró környezeti hatások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Stabilitás fenntartása</a:t>
            </a:r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E6085D3E-6920-F262-CFEC-DD8732D29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99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8"/>
    </mc:Choice>
    <mc:Fallback>
      <p:transition spd="slow" advTm="15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2D650B-A920-6DC3-C66A-380BE180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globális kvantumhálózat Kiépítése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F68285-31DB-05A5-08FF-A152BA51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Infrastrukturális fejlesztések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Ultraérzékeny eszközök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Rendkívül költséges</a:t>
            </a:r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CE66325E-F373-C970-01F3-66529F915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11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7"/>
    </mc:Choice>
    <mc:Fallback>
      <p:transition spd="slow" advTm="2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E80F89-CFF9-82C8-A65A-A10156D5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jövőkép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6771FE-6394-9CC8-7DB3-E24D193E0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Globális kvantumkommunikációs hálózatok + teljesen védett adatcsere</a:t>
            </a:r>
          </a:p>
          <a:p>
            <a:r>
              <a:rPr lang="hu-HU" dirty="0"/>
              <a:t>Globális adatbiztonság 2100-ra</a:t>
            </a:r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F36B8A6C-4022-8936-1FAD-C881DD595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26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1"/>
    </mc:Choice>
    <mc:Fallback>
      <p:transition spd="slow" advTm="2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somag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TM10001115[[fn=Csomag]]</Template>
  <TotalTime>865</TotalTime>
  <Words>1873</Words>
  <Application>Microsoft Office PowerPoint</Application>
  <PresentationFormat>Szélesvásznú</PresentationFormat>
  <Paragraphs>179</Paragraphs>
  <Slides>33</Slides>
  <Notes>33</Notes>
  <HiddenSlides>0</HiddenSlides>
  <MMClips>33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7" baseType="lpstr">
      <vt:lpstr>Aptos</vt:lpstr>
      <vt:lpstr>Arial</vt:lpstr>
      <vt:lpstr>Gill Sans MT</vt:lpstr>
      <vt:lpstr>Csomag</vt:lpstr>
      <vt:lpstr>Kvantumösszefonódás és alkalmazásai 2100-ban</vt:lpstr>
      <vt:lpstr>Kvantumösszefonódás</vt:lpstr>
      <vt:lpstr>Miért hasznos?</vt:lpstr>
      <vt:lpstr>Kihívások és jövőkép</vt:lpstr>
      <vt:lpstr>1. Kvantumösszefonódás és biztonságos kvantumkommunikáció</vt:lpstr>
      <vt:lpstr>A kvantumtitkosítás előnyei</vt:lpstr>
      <vt:lpstr>Technológiai kihívások</vt:lpstr>
      <vt:lpstr>Egy globális kvantumhálózat Kiépítése</vt:lpstr>
      <vt:lpstr>Összegzés és jövőkép</vt:lpstr>
      <vt:lpstr>2. Kvantuminternet és távoli kvantumszámítás</vt:lpstr>
      <vt:lpstr>Kvantumszámítási erőforrások megosztása</vt:lpstr>
      <vt:lpstr>Kvantuminformatika Infrastruktúrája és Technológiai Kihívásai</vt:lpstr>
      <vt:lpstr>Dekoherencia és stabilitás fenntartása</vt:lpstr>
      <vt:lpstr>Összegzés: a kvantuminternet jövője</vt:lpstr>
      <vt:lpstr>Jövőbeni kilátások és kihívások</vt:lpstr>
      <vt:lpstr>3. Kvantumteleportációs technológiák</vt:lpstr>
      <vt:lpstr>Előny: Azonnali adatátvitel</vt:lpstr>
      <vt:lpstr>Előny: biztonság</vt:lpstr>
      <vt:lpstr>Hátrány: Kvantuminformációk korai fázisa</vt:lpstr>
      <vt:lpstr>Hátrány: Kvantumdekoherencia</vt:lpstr>
      <vt:lpstr>jövőbeli lehetőségek</vt:lpstr>
      <vt:lpstr>4. Kvantumszenzorok és megfigyelési rendszerek</vt:lpstr>
      <vt:lpstr>Előny: kivételes érzékenység</vt:lpstr>
      <vt:lpstr>Alkalmazási területek</vt:lpstr>
      <vt:lpstr>Hátrány: külső zavarok</vt:lpstr>
      <vt:lpstr>Hátrány: speciális környezet</vt:lpstr>
      <vt:lpstr>Összegzés: jövőbeli lehetőségek, kihívások</vt:lpstr>
      <vt:lpstr>Összefoglalás</vt:lpstr>
      <vt:lpstr>Kvantumösszefonódás jelentősége</vt:lpstr>
      <vt:lpstr>Fő alkalmazások és kihívások</vt:lpstr>
      <vt:lpstr>Jövőbeli kilátások</vt:lpstr>
      <vt:lpstr>Szakirodalmi források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Dóri F.</dc:creator>
  <cp:lastModifiedBy>Kussa Richárd</cp:lastModifiedBy>
  <cp:revision>40</cp:revision>
  <dcterms:created xsi:type="dcterms:W3CDTF">2024-11-13T14:53:18Z</dcterms:created>
  <dcterms:modified xsi:type="dcterms:W3CDTF">2024-11-17T09:40:24Z</dcterms:modified>
</cp:coreProperties>
</file>